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a85d8b319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a85d8b319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1d7317233e_8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1d7317233e_8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1e18605e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1e18605e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d7317233e_9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d7317233e_9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e3fa9dd1d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e3fa9dd1d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1e18605e2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1e18605e2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e3fa9dd1d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e3fa9dd1d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1d7317233e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1d7317233e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348800" y="1968450"/>
            <a:ext cx="64464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100"/>
              <a:t>О</a:t>
            </a:r>
            <a:r>
              <a:rPr lang="ru" sz="4100"/>
              <a:t>тчет об эффективности СИТ в работе предприятия</a:t>
            </a:r>
            <a:endParaRPr sz="4100"/>
          </a:p>
        </p:txBody>
      </p:sp>
      <p:sp>
        <p:nvSpPr>
          <p:cNvPr id="55" name="Google Shape;55;p13"/>
          <p:cNvSpPr txBox="1"/>
          <p:nvPr/>
        </p:nvSpPr>
        <p:spPr>
          <a:xfrm>
            <a:off x="7500975" y="3824650"/>
            <a:ext cx="1327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Волынов Д.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Молчанов 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Пестрецов Н.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Башиянц А.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11700" y="312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500">
                <a:solidFill>
                  <a:schemeClr val="dk1"/>
                </a:solidFill>
              </a:rPr>
              <a:t>Какие СИТ можно использовать для увеличения эффективности предприятия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</p:txBody>
      </p:sp>
      <p:sp>
        <p:nvSpPr>
          <p:cNvPr id="61" name="Google Shape;61;p14"/>
          <p:cNvSpPr txBox="1"/>
          <p:nvPr/>
        </p:nvSpPr>
        <p:spPr>
          <a:xfrm>
            <a:off x="2463300" y="1534325"/>
            <a:ext cx="42174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Внутренние коммуникации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Сайт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Мобильное приложение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Тех-поддержка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ERP система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CRM система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Брендинг, соцсети, маркетинг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ru" sz="2000"/>
              <a:t>Служба доставки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311700" y="814000"/>
            <a:ext cx="4636800" cy="40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Внутренние коммуникации как никогда нужны в современном мире, благодаря им в компании будет помогать выстраивать системы </a:t>
            </a:r>
            <a:r>
              <a:rPr lang="ru">
                <a:solidFill>
                  <a:schemeClr val="dk2"/>
                </a:solidFill>
              </a:rPr>
              <a:t>взаимодействия</a:t>
            </a:r>
            <a:r>
              <a:rPr lang="ru">
                <a:solidFill>
                  <a:schemeClr val="dk2"/>
                </a:solidFill>
              </a:rPr>
              <a:t> сотрудников и начальства. А также это отличный способ </a:t>
            </a:r>
            <a:r>
              <a:rPr lang="ru">
                <a:solidFill>
                  <a:schemeClr val="dk2"/>
                </a:solidFill>
              </a:rPr>
              <a:t>достижения стратегических целей компании и</a:t>
            </a:r>
            <a:r>
              <a:rPr lang="ru">
                <a:solidFill>
                  <a:schemeClr val="dk2"/>
                </a:solidFill>
              </a:rPr>
              <a:t> организации работы. 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Для взаимодействия между сотрудниками можно использовать Яндекс 360 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2"/>
                </a:solidFill>
              </a:rPr>
              <a:t>Перспективы</a:t>
            </a:r>
            <a:r>
              <a:rPr lang="ru">
                <a:solidFill>
                  <a:schemeClr val="dk2"/>
                </a:solidFill>
              </a:rPr>
              <a:t>:</a:t>
            </a:r>
            <a:br>
              <a:rPr lang="ru">
                <a:solidFill>
                  <a:schemeClr val="dk2"/>
                </a:solidFill>
              </a:rPr>
            </a:br>
            <a:r>
              <a:rPr lang="ru">
                <a:solidFill>
                  <a:schemeClr val="dk2"/>
                </a:solidFill>
              </a:rPr>
              <a:t>Набор сервисов для работы (Облако, Почта, Документы).</a:t>
            </a:r>
            <a:br>
              <a:rPr lang="ru">
                <a:solidFill>
                  <a:schemeClr val="dk2"/>
                </a:solidFill>
              </a:rPr>
            </a:br>
            <a:r>
              <a:rPr lang="ru">
                <a:solidFill>
                  <a:schemeClr val="dk2"/>
                </a:solidFill>
              </a:rPr>
              <a:t>Корпоративные рассылки.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Использование облака для хранения данных, единый доступ к всех сотрудников, совместное редактирование.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>
                <a:solidFill>
                  <a:schemeClr val="dk2"/>
                </a:solidFill>
              </a:rPr>
              <a:t>Цена</a:t>
            </a:r>
            <a:r>
              <a:rPr lang="ru">
                <a:solidFill>
                  <a:schemeClr val="dk2"/>
                </a:solidFill>
              </a:rPr>
              <a:t>:</a:t>
            </a:r>
            <a:br>
              <a:rPr lang="ru">
                <a:solidFill>
                  <a:schemeClr val="dk2"/>
                </a:solidFill>
              </a:rPr>
            </a:br>
            <a:r>
              <a:rPr lang="ru">
                <a:solidFill>
                  <a:schemeClr val="dk2"/>
                </a:solidFill>
              </a:rPr>
              <a:t>311 руб/мес на сотрудника.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8250" y="1348875"/>
            <a:ext cx="3552574" cy="25925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idx="4294967295" type="title"/>
          </p:nvPr>
        </p:nvSpPr>
        <p:spPr>
          <a:xfrm>
            <a:off x="311700" y="30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Внутренние коммуникации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idx="4294967295" type="title"/>
          </p:nvPr>
        </p:nvSpPr>
        <p:spPr>
          <a:xfrm>
            <a:off x="311700" y="223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Сайт и мобильное приложение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/>
        </p:nvSpPr>
        <p:spPr>
          <a:xfrm>
            <a:off x="509500" y="1165350"/>
            <a:ext cx="3034800" cy="17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1100"/>
              </a:spcBef>
              <a:spcAft>
                <a:spcPts val="0"/>
              </a:spcAft>
              <a:buClr>
                <a:srgbClr val="343B43"/>
              </a:buClr>
              <a:buSzPts val="1100"/>
              <a:buAutoNum type="arabicPeriod"/>
            </a:pPr>
            <a:r>
              <a:rPr lang="ru" sz="1100">
                <a:solidFill>
                  <a:srgbClr val="343B43"/>
                </a:solidFill>
                <a:highlight>
                  <a:srgbClr val="FFFFFF"/>
                </a:highlight>
              </a:rPr>
              <a:t>Информация о вашей компании</a:t>
            </a:r>
            <a:endParaRPr sz="1100">
              <a:solidFill>
                <a:srgbClr val="404040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43B43"/>
              </a:buClr>
              <a:buSzPts val="1100"/>
              <a:buAutoNum type="arabicPeriod"/>
            </a:pPr>
            <a:r>
              <a:rPr lang="ru" sz="1100">
                <a:solidFill>
                  <a:srgbClr val="343B43"/>
                </a:solidFill>
                <a:highlight>
                  <a:srgbClr val="FFFFFF"/>
                </a:highlight>
              </a:rPr>
              <a:t>Привлечение клиентов</a:t>
            </a:r>
            <a:endParaRPr sz="1100">
              <a:solidFill>
                <a:srgbClr val="343B43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43B43"/>
              </a:buClr>
              <a:buSzPts val="1100"/>
              <a:buAutoNum type="arabicPeriod"/>
            </a:pPr>
            <a:r>
              <a:rPr lang="ru" sz="1100">
                <a:solidFill>
                  <a:srgbClr val="343B43"/>
                </a:solidFill>
                <a:highlight>
                  <a:srgbClr val="FFFFFF"/>
                </a:highlight>
              </a:rPr>
              <a:t>Обмен информацией</a:t>
            </a:r>
            <a:endParaRPr sz="1100">
              <a:solidFill>
                <a:srgbClr val="343B43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43B43"/>
              </a:buClr>
              <a:buSzPts val="1100"/>
              <a:buAutoNum type="arabicPeriod"/>
            </a:pPr>
            <a:r>
              <a:rPr lang="ru" sz="1100">
                <a:solidFill>
                  <a:srgbClr val="343B43"/>
                </a:solidFill>
                <a:highlight>
                  <a:srgbClr val="FFFFFF"/>
                </a:highlight>
              </a:rPr>
              <a:t>Имидж</a:t>
            </a:r>
            <a:endParaRPr sz="1100">
              <a:solidFill>
                <a:srgbClr val="343B43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43B43"/>
              </a:buClr>
              <a:buSzPts val="1100"/>
              <a:buAutoNum type="arabicPeriod"/>
            </a:pPr>
            <a:r>
              <a:rPr lang="ru" sz="1100">
                <a:solidFill>
                  <a:srgbClr val="343B43"/>
                </a:solidFill>
                <a:highlight>
                  <a:srgbClr val="FFFFFF"/>
                </a:highlight>
              </a:rPr>
              <a:t>Онлайн продажи</a:t>
            </a:r>
            <a:endParaRPr sz="1100">
              <a:solidFill>
                <a:srgbClr val="343B4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75" name="Google Shape;75;p16"/>
          <p:cNvSpPr txBox="1"/>
          <p:nvPr/>
        </p:nvSpPr>
        <p:spPr>
          <a:xfrm>
            <a:off x="634700" y="796050"/>
            <a:ext cx="196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/>
              <a:t>Сайт</a:t>
            </a:r>
            <a:endParaRPr b="1" sz="1200"/>
          </a:p>
        </p:txBody>
      </p:sp>
      <p:sp>
        <p:nvSpPr>
          <p:cNvPr id="76" name="Google Shape;76;p16"/>
          <p:cNvSpPr txBox="1"/>
          <p:nvPr/>
        </p:nvSpPr>
        <p:spPr>
          <a:xfrm>
            <a:off x="577000" y="2938475"/>
            <a:ext cx="37572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highlight>
                  <a:schemeClr val="lt1"/>
                </a:highlight>
              </a:rPr>
              <a:t>Приложение позволяет установить постоянный канал связи с потенциальными клиентами. Сайт фирмы способен привлекать трафик через поисковые системы, а, перенаправляя пользователей с сайта в мобильное приложение, компания продолжит работать с потенциальным клиентом дальше.</a:t>
            </a:r>
            <a:endParaRPr sz="11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77" name="Google Shape;77;p16"/>
          <p:cNvSpPr txBox="1"/>
          <p:nvPr/>
        </p:nvSpPr>
        <p:spPr>
          <a:xfrm>
            <a:off x="577000" y="2571750"/>
            <a:ext cx="2619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/>
              <a:t>Приложение</a:t>
            </a:r>
            <a:endParaRPr b="1" sz="1200"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0966" y="2978325"/>
            <a:ext cx="3182308" cy="16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0975" y="877575"/>
            <a:ext cx="3182299" cy="18886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ERP</a:t>
            </a:r>
            <a:r>
              <a:rPr lang="ru"/>
              <a:t> система: что и для чего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39999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300">
                <a:solidFill>
                  <a:srgbClr val="41414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ERP–системы созданы для комплексной автоматизации ключевых бизнес-процессов предприятия. Эти программы позволяют эффективно планировать производство и управлять ресурсами компании.</a:t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286788" y="2512975"/>
            <a:ext cx="196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/>
              <a:t>Перспективы</a:t>
            </a:r>
            <a:endParaRPr b="1" sz="1200"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36613" y="2882275"/>
            <a:ext cx="39999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41414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Сокращение затрат на обслуживание разрозненных систем. </a:t>
            </a:r>
            <a:endParaRPr sz="1300">
              <a:solidFill>
                <a:srgbClr val="41414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41414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Управление большим объемом данных.</a:t>
            </a:r>
            <a:endParaRPr sz="1300">
              <a:solidFill>
                <a:srgbClr val="41414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41414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Проведение качественной бизнес-аналитики.</a:t>
            </a:r>
            <a:endParaRPr sz="1300">
              <a:solidFill>
                <a:srgbClr val="41414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300">
                <a:solidFill>
                  <a:srgbClr val="41414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Экономия времени и трудозатрат</a:t>
            </a:r>
            <a:endParaRPr sz="1300">
              <a:solidFill>
                <a:srgbClr val="41414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150" y="1398725"/>
            <a:ext cx="4463124" cy="218708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336625" y="4242775"/>
            <a:ext cx="52206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/>
              <a:t>Цена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50">
                <a:solidFill>
                  <a:srgbClr val="50525B"/>
                </a:solidFill>
                <a:highlight>
                  <a:srgbClr val="FFFFFF"/>
                </a:highlight>
              </a:rPr>
              <a:t>1С:Бухгалтерия - 14 400 руб. + поддержка программистами 90 000 руб / мес</a:t>
            </a:r>
            <a:endParaRPr b="1"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CRM система: что и для чего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CRM системы позволяют соединить весь рабочий процесс в одном приложении, к которому будет доступ у всех управляющих, работников и заинтересованных лиц. Начиная закупкой товаров у поставщика и заканчивая их отгрузкой клиенту - все это трансформируется в удобные диаграммы, схемы и графики, позволяя менеджерам управлять закупками в таком ключе, чтобы не было переизбытка товара и его дефицита соответственно. </a:t>
            </a:r>
            <a:r>
              <a:rPr lang="ru"/>
              <a:t>Также он предлагает удобное общение с клиентом посредством профиля клиента, IP-телефонии, перенаправлением звонков и многим другим.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Для этого можно использовать Битрикс24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/>
              <a:t>Цена: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4790 р./мес. на 50 сотрудников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48038" y="1218338"/>
            <a:ext cx="4384275" cy="31198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154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idx="4294967295" type="title"/>
          </p:nvPr>
        </p:nvSpPr>
        <p:spPr>
          <a:xfrm>
            <a:off x="311700" y="30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Брендинг, соцсети, маркетинг</a:t>
            </a:r>
            <a:endParaRPr/>
          </a:p>
        </p:txBody>
      </p:sp>
      <p:sp>
        <p:nvSpPr>
          <p:cNvPr id="102" name="Google Shape;102;p19"/>
          <p:cNvSpPr txBox="1"/>
          <p:nvPr/>
        </p:nvSpPr>
        <p:spPr>
          <a:xfrm>
            <a:off x="445125" y="1133125"/>
            <a:ext cx="38163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rgbClr val="333333"/>
                </a:solidFill>
              </a:rPr>
              <a:t>Брендинг</a:t>
            </a:r>
            <a:r>
              <a:rPr lang="ru" sz="1300">
                <a:solidFill>
                  <a:srgbClr val="333333"/>
                </a:solidFill>
              </a:rPr>
              <a:t> – это важный инструмент при развитии любого бизнеса. Его задача – сформировать в умах потребителей определенные ассоциации с вашей компанией или продуктом, выделить вас среди конкурентов и создать запоминающийся образ. </a:t>
            </a:r>
            <a:endParaRPr sz="13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333333"/>
                </a:solidFill>
              </a:rPr>
              <a:t>Лучшая среда для формирования и раскрутки бренда в интернете – соцсети. В них зарегистрировано 3.5 миллиарда интернет-пользователей со всего мира, и здесь они проводят основную долю собственного времени онлайн. Поэтому продвижение бренда в социальных сетях является одним из ключевых инструментов брендинга.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3250" y="1133125"/>
            <a:ext cx="4600800" cy="345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Тех-поддержка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Если у человека возникнут вопросы или трудности, мы должны помочь ему, чтоб удержать контакт. </a:t>
            </a:r>
            <a:br>
              <a:rPr lang="ru"/>
            </a:br>
            <a:r>
              <a:rPr lang="ru"/>
              <a:t>Можно использовать систему HappyDesk.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/>
              <a:t>Перспективы</a:t>
            </a:r>
            <a:r>
              <a:rPr lang="ru"/>
              <a:t>:</a:t>
            </a:r>
            <a:br>
              <a:rPr lang="ru"/>
            </a:br>
            <a:r>
              <a:rPr lang="ru"/>
              <a:t>Экономия на колл-центре.</a:t>
            </a:r>
            <a:br>
              <a:rPr lang="ru"/>
            </a:br>
            <a:r>
              <a:rPr lang="ru"/>
              <a:t>Поддержание контакта с клиентом.</a:t>
            </a:r>
            <a:br>
              <a:rPr lang="ru"/>
            </a:br>
            <a:r>
              <a:rPr lang="ru"/>
              <a:t>Единая база знаний ответов.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/>
              <a:t>Цена</a:t>
            </a:r>
            <a:r>
              <a:rPr lang="ru"/>
              <a:t>:</a:t>
            </a:r>
            <a:br>
              <a:rPr lang="ru"/>
            </a:br>
            <a:r>
              <a:rPr lang="ru"/>
              <a:t>800 руб/мес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1122" y="762075"/>
            <a:ext cx="2877100" cy="3619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220000" dist="28575">
              <a:srgbClr val="000000">
                <a:alpha val="29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idx="4294967295" type="title"/>
          </p:nvPr>
        </p:nvSpPr>
        <p:spPr>
          <a:xfrm>
            <a:off x="311700" y="30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Служба доставки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 txBox="1"/>
          <p:nvPr/>
        </p:nvSpPr>
        <p:spPr>
          <a:xfrm>
            <a:off x="436800" y="1578675"/>
            <a:ext cx="51129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COVID-19 показал, как доставка может быть удобна, а главное </a:t>
            </a:r>
            <a:r>
              <a:rPr lang="ru"/>
              <a:t>выгоднее</a:t>
            </a:r>
            <a:r>
              <a:rPr lang="ru"/>
              <a:t>. В настоящий момент людям удобнее использовать доставку продуктов, чем тратить время на поездку в магазин. Наличие доставки в нашем магазине </a:t>
            </a:r>
            <a:r>
              <a:rPr lang="ru"/>
              <a:t>привлечет</a:t>
            </a:r>
            <a:r>
              <a:rPr lang="ru"/>
              <a:t> большое количество покупателей.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Для максимальной выгоды лучше организовать свою команду курьеров.  Включая стоимость доставки в заказ, компания будет больше зарабатывать с него. </a:t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7075" y="1243650"/>
            <a:ext cx="3112125" cy="311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